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6"/>
  </p:notesMasterIdLst>
  <p:sldIdLst>
    <p:sldId id="303" r:id="rId2"/>
    <p:sldId id="304" r:id="rId3"/>
    <p:sldId id="299" r:id="rId4"/>
    <p:sldId id="280" r:id="rId5"/>
    <p:sldId id="281" r:id="rId6"/>
    <p:sldId id="282" r:id="rId7"/>
    <p:sldId id="283" r:id="rId8"/>
    <p:sldId id="284" r:id="rId9"/>
    <p:sldId id="286" r:id="rId10"/>
    <p:sldId id="287" r:id="rId11"/>
    <p:sldId id="288" r:id="rId12"/>
    <p:sldId id="296" r:id="rId13"/>
    <p:sldId id="289" r:id="rId14"/>
    <p:sldId id="290" r:id="rId15"/>
    <p:sldId id="291" r:id="rId16"/>
    <p:sldId id="293" r:id="rId17"/>
    <p:sldId id="294" r:id="rId18"/>
    <p:sldId id="295" r:id="rId19"/>
    <p:sldId id="257" r:id="rId20"/>
    <p:sldId id="297" r:id="rId21"/>
    <p:sldId id="270" r:id="rId22"/>
    <p:sldId id="268" r:id="rId23"/>
    <p:sldId id="269" r:id="rId24"/>
    <p:sldId id="271" r:id="rId25"/>
    <p:sldId id="258" r:id="rId26"/>
    <p:sldId id="273" r:id="rId27"/>
    <p:sldId id="259" r:id="rId28"/>
    <p:sldId id="274" r:id="rId29"/>
    <p:sldId id="260" r:id="rId30"/>
    <p:sldId id="275" r:id="rId31"/>
    <p:sldId id="261" r:id="rId32"/>
    <p:sldId id="298" r:id="rId33"/>
    <p:sldId id="262" r:id="rId34"/>
    <p:sldId id="277" r:id="rId35"/>
    <p:sldId id="263" r:id="rId36"/>
    <p:sldId id="272" r:id="rId37"/>
    <p:sldId id="264" r:id="rId38"/>
    <p:sldId id="265" r:id="rId39"/>
    <p:sldId id="266" r:id="rId40"/>
    <p:sldId id="278" r:id="rId41"/>
    <p:sldId id="301" r:id="rId42"/>
    <p:sldId id="305" r:id="rId43"/>
    <p:sldId id="306" r:id="rId44"/>
    <p:sldId id="26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364" autoAdjust="0"/>
  </p:normalViewPr>
  <p:slideViewPr>
    <p:cSldViewPr>
      <p:cViewPr varScale="1">
        <p:scale>
          <a:sx n="70" d="100"/>
          <a:sy n="70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FF21E-908D-43D7-AAB6-7D0951B22535}" type="datetimeFigureOut">
              <a:rPr lang="en-IN" smtClean="0"/>
              <a:t>21-07-2022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02800-1210-4651-AE2D-0F9198E2B9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051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02800-1210-4651-AE2D-0F9198E2B9A4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154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6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0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4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386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17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59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75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22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0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1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2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3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4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1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3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2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FCF1B09-495A-4D74-BEBC-AE7C15A25D27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22674-9818-494C-824A-1D44689D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2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2749" y="3254040"/>
            <a:ext cx="64523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TOPIC- </a:t>
            </a:r>
            <a:endParaRPr lang="en-US" sz="2100" dirty="0" smtClean="0">
              <a:latin typeface="Book Antiqua" panose="02040602050305030304" pitchFamily="18" charset="0"/>
            </a:endParaRPr>
          </a:p>
          <a:p>
            <a:pPr algn="ctr"/>
            <a:r>
              <a:rPr lang="en-US" sz="2100" dirty="0" smtClean="0">
                <a:latin typeface="Book Antiqua" panose="02040602050305030304" pitchFamily="18" charset="0"/>
              </a:rPr>
              <a:t>PRE AND POST NATAL GROWTH </a:t>
            </a:r>
            <a:r>
              <a:rPr lang="en-US" sz="2100" smtClean="0">
                <a:latin typeface="Book Antiqua" panose="02040602050305030304" pitchFamily="18" charset="0"/>
              </a:rPr>
              <a:t>OF </a:t>
            </a:r>
            <a:r>
              <a:rPr lang="en-US" sz="2100" smtClean="0">
                <a:latin typeface="Book Antiqua" panose="02040602050305030304" pitchFamily="18" charset="0"/>
              </a:rPr>
              <a:t>MA</a:t>
            </a:r>
            <a:r>
              <a:rPr lang="en-US" sz="2100" smtClean="0">
                <a:latin typeface="Book Antiqua" panose="02040602050305030304" pitchFamily="18" charset="0"/>
              </a:rPr>
              <a:t>NDIBLE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487736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OF ORTHODONTICS AND DENTOFACIAL ORTHOPAEDICS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857250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866160" y="973800"/>
            <a:ext cx="656937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2"/>
          <p:cNvSpPr/>
          <p:nvPr/>
        </p:nvSpPr>
        <p:spPr>
          <a:xfrm>
            <a:off x="457200" y="838200"/>
            <a:ext cx="8153400" cy="563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0920" algn="just">
              <a:lnSpc>
                <a:spcPct val="2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From this primary centre, ossification spread below and around the inferior alveolar nerve and its incisive branch and upwards to forma trough for accommodating the developing tooth buds.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2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Spread of the </a:t>
            </a: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intra-membranous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ossification dorsally and ventrally forms the body and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ramus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of the mandible.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en-IN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866160" y="973800"/>
            <a:ext cx="656937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2"/>
          <p:cNvSpPr/>
          <p:nvPr/>
        </p:nvSpPr>
        <p:spPr>
          <a:xfrm>
            <a:off x="381000" y="685800"/>
            <a:ext cx="8153460" cy="48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 algn="just">
              <a:lnSpc>
                <a:spcPct val="200000"/>
              </a:lnSpc>
              <a:spcBef>
                <a:spcPts val="1001"/>
              </a:spcBef>
              <a:buClr>
                <a:srgbClr val="000000"/>
              </a:buClr>
              <a:buFont typeface="Wingdings 3" charset="2"/>
              <a:buChar char=""/>
            </a:pP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As ossification continue the </a:t>
            </a:r>
            <a:r>
              <a:rPr lang="en-IN" sz="2400" b="0" strike="noStrike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Meckel</a:t>
            </a: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cartilage becomes surrounded and invaded by bone.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200000"/>
              </a:lnSpc>
              <a:spcBef>
                <a:spcPts val="1001"/>
              </a:spcBef>
              <a:buClr>
                <a:srgbClr val="000000"/>
              </a:buClr>
              <a:buFont typeface="Wingdings 3" charset="2"/>
              <a:buChar char=""/>
            </a:pP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Ossification stops at the site that will later become the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mandibular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lingual </a:t>
            </a: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from where the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Meckel's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cartilage continues in the middle ear and develop into the auditory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ossicles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i.e.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malleus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&amp;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incus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IN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5240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3080" indent="-340920" algn="just">
              <a:lnSpc>
                <a:spcPct val="200000"/>
              </a:lnSpc>
              <a:spcBef>
                <a:spcPts val="1001"/>
              </a:spcBef>
              <a:buClr>
                <a:srgbClr val="000000"/>
              </a:buClr>
              <a:buFont typeface="Wingdings 3" charset="2"/>
              <a:buChar char=""/>
            </a:pP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The </a:t>
            </a:r>
            <a:r>
              <a:rPr lang="en-IN" sz="2400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spheno-mandibular</a:t>
            </a: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ligament that extends from the </a:t>
            </a:r>
            <a:r>
              <a:rPr lang="en-IN" sz="2400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lingula</a:t>
            </a: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of mandible to the sphenoid bone also forms remnant of the </a:t>
            </a:r>
            <a:r>
              <a:rPr lang="en-IN" sz="2400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Meckel's</a:t>
            </a: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cartilage</a:t>
            </a:r>
            <a:endParaRPr lang="en-IN" sz="24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866160" y="973800"/>
            <a:ext cx="656937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N" sz="3600" b="1" u="sng" strike="noStrike" spc="-1">
                <a:solidFill>
                  <a:srgbClr val="F58220"/>
                </a:solidFill>
                <a:uFillTx/>
                <a:latin typeface="Times New Roman"/>
                <a:ea typeface="DejaVu Sans"/>
              </a:rPr>
              <a:t>(A)Meckel’s Cartilage (B). Enferlor alveolar (C) Initiation of motion and theMeckel's cartilage</a:t>
            </a:r>
            <a:endParaRPr lang="en-IN" sz="3600" b="0" strike="noStrike" spc="-1">
              <a:latin typeface="Arial"/>
            </a:endParaRPr>
          </a:p>
        </p:txBody>
      </p:sp>
      <p:pic>
        <p:nvPicPr>
          <p:cNvPr id="351" name="Picture 4"/>
          <p:cNvPicPr/>
          <p:nvPr/>
        </p:nvPicPr>
        <p:blipFill>
          <a:blip r:embed="rId2"/>
          <a:stretch/>
        </p:blipFill>
        <p:spPr>
          <a:xfrm>
            <a:off x="918000" y="2603520"/>
            <a:ext cx="7019460" cy="409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914400" y="152400"/>
            <a:ext cx="656937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N" sz="3600" b="1" u="sng" strike="noStrike" spc="-1" dirty="0" err="1">
                <a:solidFill>
                  <a:srgbClr val="F58220"/>
                </a:solidFill>
                <a:uFillTx/>
                <a:latin typeface="Times New Roman"/>
                <a:ea typeface="DejaVu Sans"/>
              </a:rPr>
              <a:t>Endochondral</a:t>
            </a:r>
            <a:r>
              <a:rPr lang="en-IN" sz="3600" b="1" u="sng" strike="noStrike" spc="-1" dirty="0">
                <a:solidFill>
                  <a:srgbClr val="F58220"/>
                </a:solidFill>
                <a:uFillTx/>
                <a:latin typeface="Times New Roman"/>
                <a:ea typeface="DejaVu Sans"/>
              </a:rPr>
              <a:t> bone formation</a:t>
            </a:r>
            <a:endParaRPr lang="en-IN" sz="3600" b="0" strike="noStrike" spc="-1" dirty="0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432000" y="1828800"/>
            <a:ext cx="8207460" cy="396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920" algn="just">
              <a:lnSpc>
                <a:spcPct val="2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1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. The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condylar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process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2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2. The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coronoid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process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2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IN" sz="2400" b="0" strike="noStrike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Endochondral</a:t>
            </a: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bone formation is seen only in 3 areas of the mandible:</a:t>
            </a:r>
            <a:endParaRPr lang="en-IN" sz="2400" b="0" strike="noStrike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2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3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. The mental region.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866160" y="973800"/>
            <a:ext cx="656937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2"/>
          <p:cNvSpPr/>
          <p:nvPr/>
        </p:nvSpPr>
        <p:spPr>
          <a:xfrm>
            <a:off x="304800" y="945367"/>
            <a:ext cx="8229600" cy="586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 marL="343080" indent="-340920" algn="just">
              <a:lnSpc>
                <a:spcPct val="210000"/>
              </a:lnSpc>
              <a:spcBef>
                <a:spcPts val="1001"/>
              </a:spcBef>
              <a:buClr>
                <a:srgbClr val="404040"/>
              </a:buClr>
              <a:buFont typeface="Wingdings 3" charset="2"/>
              <a:buChar char=""/>
            </a:pPr>
            <a:r>
              <a:rPr lang="en-IN" sz="14400" b="1" u="sng" strike="noStrike" spc="-1" dirty="0" err="1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Condylar</a:t>
            </a:r>
            <a:r>
              <a:rPr lang="en-IN" sz="14400" b="1" u="sng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 process:</a:t>
            </a:r>
            <a:r>
              <a:rPr lang="en-IN" sz="14400" b="0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IN" sz="80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At about the 5th week of intrauterine life, an area of </a:t>
            </a:r>
            <a:r>
              <a:rPr lang="en-IN" sz="80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mesenchymal</a:t>
            </a:r>
            <a:r>
              <a:rPr lang="en-IN" sz="80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condensation can be seen above the ventral part of the developing mandible.</a:t>
            </a:r>
            <a:endParaRPr lang="en-IN" sz="80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210000"/>
              </a:lnSpc>
              <a:spcBef>
                <a:spcPts val="1001"/>
              </a:spcBef>
              <a:buClr>
                <a:srgbClr val="404040"/>
              </a:buClr>
              <a:buFont typeface="Wingdings 3" charset="2"/>
              <a:buChar char=""/>
            </a:pPr>
            <a:r>
              <a:rPr lang="en-IN" sz="80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This develops into a cone . shaped </a:t>
            </a:r>
            <a:r>
              <a:rPr lang="en-IN" sz="80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cartilageby</a:t>
            </a:r>
            <a:r>
              <a:rPr lang="en-IN" sz="80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about 10th week and starts Ossification by 14th week</a:t>
            </a:r>
            <a:r>
              <a:rPr lang="en-IN" sz="80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. It </a:t>
            </a:r>
            <a:r>
              <a:rPr lang="en-IN" sz="80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then migrates inferiorly and fuses with the </a:t>
            </a:r>
            <a:r>
              <a:rPr lang="en-IN" sz="80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mandibular</a:t>
            </a:r>
            <a:r>
              <a:rPr lang="en-IN" sz="80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IN" sz="80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IN" sz="8000" b="0" strike="noStrike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ramus</a:t>
            </a:r>
            <a:r>
              <a:rPr lang="en-IN" sz="80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 by </a:t>
            </a:r>
            <a:r>
              <a:rPr lang="en-IN" sz="80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about 4 months.</a:t>
            </a:r>
            <a:endParaRPr lang="en-IN" sz="80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210000"/>
              </a:lnSpc>
              <a:spcBef>
                <a:spcPts val="1001"/>
              </a:spcBef>
              <a:buClr>
                <a:srgbClr val="404040"/>
              </a:buClr>
              <a:buFont typeface="Wingdings 3" charset="2"/>
              <a:buChar char=""/>
            </a:pPr>
            <a:r>
              <a:rPr lang="en-IN" sz="80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Much of the cone – shaped cartilage is replaced by bone by the middle of </a:t>
            </a:r>
            <a:r>
              <a:rPr lang="en-IN" sz="80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fetal</a:t>
            </a:r>
            <a:r>
              <a:rPr lang="en-IN" sz="80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life but its upper end persists into adulthood acting both as a growth cartilage and an </a:t>
            </a:r>
            <a:r>
              <a:rPr lang="en-IN" sz="80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articular</a:t>
            </a:r>
            <a:r>
              <a:rPr lang="en-IN" sz="80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cartilage.</a:t>
            </a:r>
            <a:endParaRPr lang="en-IN" sz="80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en-IN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866160" y="973800"/>
            <a:ext cx="656937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2"/>
          <p:cNvSpPr/>
          <p:nvPr/>
        </p:nvSpPr>
        <p:spPr>
          <a:xfrm>
            <a:off x="381000" y="1143000"/>
            <a:ext cx="8315460" cy="54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920" algn="just">
              <a:lnSpc>
                <a:spcPct val="15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IN" sz="3600" b="1" u="sng" strike="noStrike" spc="-1" dirty="0" smtClean="0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Coronoid process: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Secondary accessory cartilages appear in the region of the coronoid process by about the 10-14 week of intra-uterine life.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15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This secondary cartilage of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coronoid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process is believed to grow as a response to the developing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temporalis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muşcle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15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The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coronoid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accessory cartilage  becomes incorporated into the expanding </a:t>
            </a: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intra-membranous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bone of the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ramus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and disappears before birth. 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866160" y="973800"/>
            <a:ext cx="656937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2"/>
          <p:cNvSpPr/>
          <p:nvPr/>
        </p:nvSpPr>
        <p:spPr>
          <a:xfrm>
            <a:off x="457200" y="1143000"/>
            <a:ext cx="8153460" cy="365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Wingdings 3" charset="2"/>
              <a:buChar char=""/>
            </a:pPr>
            <a:r>
              <a:rPr lang="en-IN" sz="3600" b="1" u="sng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Times New Roman"/>
                <a:ea typeface="DejaVu Sans"/>
              </a:rPr>
              <a:t>M</a:t>
            </a:r>
            <a:r>
              <a:rPr lang="en-IN" sz="3600" b="1" u="sng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ental region: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In the mental region, </a:t>
            </a: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on either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side of the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symphysis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, one or two </a:t>
            </a: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small cartilages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appear and ossify in the 7th </a:t>
            </a: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month of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intrauterine life to form variable </a:t>
            </a: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numbers of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mental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ossicles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in the fibrous </a:t>
            </a: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tissues of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the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symphysis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Wingdings 3" charset="2"/>
              <a:buChar char=""/>
            </a:pP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These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ossicles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become incorporated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into the intra-membranous </a:t>
            </a: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bone when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the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symphysis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ossifies completely </a:t>
            </a: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during the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first year of postnatal life.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en-IN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en-IN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583470" y="304800"/>
            <a:ext cx="7677990" cy="19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N" sz="2800" b="1" u="sng" strike="noStrike" spc="-1" dirty="0" err="1">
                <a:solidFill>
                  <a:srgbClr val="F58220"/>
                </a:solidFill>
                <a:uFillTx/>
                <a:latin typeface="Times New Roman"/>
                <a:ea typeface="DejaVu Sans"/>
              </a:rPr>
              <a:t>Condylar</a:t>
            </a:r>
            <a:r>
              <a:rPr lang="en-IN" sz="2800" b="1" u="sng" strike="noStrike" spc="-1" dirty="0">
                <a:solidFill>
                  <a:srgbClr val="F58220"/>
                </a:solidFill>
                <a:uFillTx/>
                <a:latin typeface="Times New Roman"/>
                <a:ea typeface="DejaVu Sans"/>
              </a:rPr>
              <a:t> cartilage develops initially as a separate area and fuses with the </a:t>
            </a:r>
            <a:r>
              <a:rPr lang="en-IN" sz="2800" b="1" u="sng" strike="noStrike" spc="-1" dirty="0" err="1">
                <a:solidFill>
                  <a:srgbClr val="F58220"/>
                </a:solidFill>
                <a:uFillTx/>
                <a:latin typeface="Times New Roman"/>
                <a:ea typeface="DejaVu Sans"/>
              </a:rPr>
              <a:t>mandibular</a:t>
            </a:r>
            <a:r>
              <a:rPr lang="en-IN" sz="2800" b="1" u="sng" strike="noStrike" spc="-1" dirty="0">
                <a:solidFill>
                  <a:srgbClr val="F58220"/>
                </a:solidFill>
                <a:uFillTx/>
                <a:latin typeface="Times New Roman"/>
                <a:ea typeface="DejaVu Sans"/>
              </a:rPr>
              <a:t> body </a:t>
            </a:r>
            <a:r>
              <a:rPr lang="en-IN" sz="2800" b="1" u="sng" strike="noStrike" spc="-1" dirty="0" smtClean="0">
                <a:solidFill>
                  <a:srgbClr val="F58220"/>
                </a:solidFill>
                <a:uFillTx/>
                <a:latin typeface="Times New Roman"/>
                <a:ea typeface="DejaVu Sans"/>
              </a:rPr>
              <a:t>around the </a:t>
            </a:r>
            <a:r>
              <a:rPr lang="en-IN" sz="2800" b="1" u="sng" strike="noStrike" spc="-1" dirty="0">
                <a:solidFill>
                  <a:srgbClr val="F58220"/>
                </a:solidFill>
                <a:uFillTx/>
                <a:latin typeface="Times New Roman"/>
                <a:ea typeface="DejaVu Sans"/>
              </a:rPr>
              <a:t>fourth month of intrauterine life.</a:t>
            </a:r>
            <a:endParaRPr lang="en-IN" sz="2800" b="0" strike="noStrike" spc="-1" dirty="0">
              <a:latin typeface="Arial"/>
            </a:endParaRPr>
          </a:p>
        </p:txBody>
      </p:sp>
      <p:pic>
        <p:nvPicPr>
          <p:cNvPr id="361" name="Picture 4"/>
          <p:cNvPicPr/>
          <p:nvPr/>
        </p:nvPicPr>
        <p:blipFill>
          <a:blip r:embed="rId2"/>
          <a:stretch/>
        </p:blipFill>
        <p:spPr>
          <a:xfrm>
            <a:off x="838200" y="2514600"/>
            <a:ext cx="7397460" cy="383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 NATAL GROWTH OF THE MANDIBLE</a:t>
            </a:r>
            <a:endParaRPr lang="en-US" sz="3200" b="1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153400" cy="438607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all the facial bones mandible undergoes maximum growth post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natally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And also exhibits the largest variability in morphology.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Basal bone or body of mandible forms one unit, to which the alveolar process,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coronoid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process,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condylar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process, angular process,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ramus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lingual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the chin.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617" y="1458435"/>
            <a:ext cx="6945086" cy="8273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49846"/>
              </p:ext>
            </p:extLst>
          </p:nvPr>
        </p:nvGraphicFramePr>
        <p:xfrm>
          <a:off x="1953905" y="2645769"/>
          <a:ext cx="6096000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AREAS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DOMAIN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 NATAL EMBRYOLOGY OF MANDIBLE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 TO KNOW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MECKLE’S CARTILAGE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NICE TO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ENDOCHONDRAL BONE FORMATION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DESIRE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KNOW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NATAL GROWTH OF MANDIBLE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MUST TO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CHANGES OF MANDIBLE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PSYCHOMOTOR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NICE TO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81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9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eminar\IMG_20200121_1435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793856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eminar\IMG_20200121_1437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795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eminar\IMG_20200121_143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eminar\IMG_20200121_143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22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eminar\IMG_20200121_1433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30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RAMUS OF MANDIBLE</a:t>
            </a:r>
            <a:endParaRPr lang="en-US" sz="3200" b="1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Moves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by combination of deposition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occurs on anterior region and deposition occurs on posterior region.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functions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ramus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remodeling are:-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accommodate increasing mass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masticatory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muscle.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accommodate increased pharyngeal space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facilitate the lengthening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body for erupting molars.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seminar\images (8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763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BODY OF MANDIBLE</a:t>
            </a:r>
            <a:endParaRPr lang="en-US" sz="3200" b="1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Cortical drift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ramus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mandible leads to formation of posterior part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ramus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mandible.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this manner body of mandible lengthens.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Additional space made available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anterior border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ramus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mandible to accommodate erupting molars.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seminar\images (9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748" y="304800"/>
            <a:ext cx="8428451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ANGLE OF MANDIBLE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the lingual side of angle of mandible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takes place 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postero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-inferior aspect while deposition takes place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antero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-superior part.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takes place 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antero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-superior part while deposition takes place 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postero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-superior part.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results in flaring of mandible as age advances.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PRE NATAL EMBRYOLOGY OF MANDIBLE</a:t>
            </a:r>
          </a:p>
          <a:p>
            <a:r>
              <a:rPr lang="en-IN" dirty="0" smtClean="0"/>
              <a:t>MECKLE’S CARTILAGE</a:t>
            </a:r>
          </a:p>
          <a:p>
            <a:r>
              <a:rPr lang="en-IN" dirty="0" smtClean="0"/>
              <a:t>ENDOCHONDRAL BONE FORMATION</a:t>
            </a:r>
          </a:p>
          <a:p>
            <a:r>
              <a:rPr lang="en-IN" dirty="0" smtClean="0"/>
              <a:t>POST NATAL GROWTH OF MANDIBLE</a:t>
            </a:r>
          </a:p>
          <a:p>
            <a:r>
              <a:rPr lang="en-IN" dirty="0" smtClean="0"/>
              <a:t>AGE CHANGES OF MANDIBLE</a:t>
            </a:r>
          </a:p>
          <a:p>
            <a:r>
              <a:rPr lang="en-IN" dirty="0" smtClean="0"/>
              <a:t>SUMMARY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84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seminar\images (10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457200"/>
            <a:ext cx="8458200" cy="609737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LINGUAL TUBEROSITY</a:t>
            </a:r>
            <a:endParaRPr lang="en-US" sz="3200" b="1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953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Forms the boundary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etween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ramus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the body of the mandible.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Lingual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moves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by deposition on its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facing surface.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Lingual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moves in the lingual direction and lies towards the midline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ramus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seen that leads to the formation of lingual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52719"/>
            <a:ext cx="7310754" cy="5795688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Combination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deposition in medial surface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helps in formation of prominence of lingual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  <p:pic>
        <p:nvPicPr>
          <p:cNvPr id="4" name="Picture 2" descr="C:\Users\user\Desktop\seminar\images (1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676006"/>
            <a:ext cx="4998775" cy="357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ALVEOLAR PROCESS</a:t>
            </a:r>
            <a:endParaRPr lang="en-US" sz="3200" b="1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the teeth erupts the alveolar process develops and increases in height by bone deposition at the margins.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Alveolar bone leads to increase in height and thickness of the body of mandible.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case of absence of teeth the alveolar bone fails to develop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resorbs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case of extraction.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seminar\images (1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888877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CHIN</a:t>
            </a:r>
            <a:endParaRPr lang="en-US" sz="3200" b="1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4953000"/>
          </a:xfrm>
        </p:spPr>
        <p:txBody>
          <a:bodyPr>
            <a:normAutofit fontScale="85000" lnSpcReduction="10000"/>
          </a:bodyPr>
          <a:lstStyle/>
          <a:p>
            <a:pPr marL="343080" indent="-340920" algn="just">
              <a:lnSpc>
                <a:spcPct val="160000"/>
              </a:lnSpc>
              <a:spcBef>
                <a:spcPts val="1001"/>
              </a:spcBef>
              <a:buClr>
                <a:srgbClr val="B31166"/>
              </a:buClr>
              <a:buSzPct val="80000"/>
              <a:buNone/>
            </a:pPr>
            <a:r>
              <a:rPr lang="en-IN" sz="2800" spc="-1" dirty="0" smtClean="0">
                <a:solidFill>
                  <a:srgbClr val="40404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&gt;</a:t>
            </a:r>
            <a:r>
              <a:rPr lang="en-IN" sz="26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The chin is a specific human characteristic and is found in its fully developed form in recent man only.</a:t>
            </a:r>
            <a:endParaRPr lang="en-IN" sz="2600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160000"/>
              </a:lnSpc>
              <a:spcBef>
                <a:spcPts val="1001"/>
              </a:spcBef>
              <a:buClr>
                <a:srgbClr val="B31166"/>
              </a:buClr>
              <a:buSzPct val="80000"/>
              <a:buNone/>
            </a:pPr>
            <a:r>
              <a:rPr lang="en-IN" sz="26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&gt;Usually males are seen to have prominent chins compared to females.</a:t>
            </a:r>
          </a:p>
          <a:p>
            <a:pPr marL="216000" indent="-215640" algn="just">
              <a:lnSpc>
                <a:spcPct val="160000"/>
              </a:lnSpc>
              <a:buClr>
                <a:srgbClr val="000000"/>
              </a:buClr>
              <a:buNone/>
            </a:pPr>
            <a:r>
              <a:rPr lang="en-IN" sz="26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&gt;The mental protuberance forms by bone deposition during childhood. </a:t>
            </a:r>
            <a:endParaRPr lang="en-IN" sz="2600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216000" indent="-215640" algn="just">
              <a:lnSpc>
                <a:spcPct val="160000"/>
              </a:lnSpc>
              <a:buClr>
                <a:srgbClr val="000000"/>
              </a:buClr>
              <a:buNone/>
            </a:pPr>
            <a:r>
              <a:rPr lang="en-IN" sz="26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&gt;Its prominence is accentuated by bone </a:t>
            </a:r>
            <a:r>
              <a:rPr lang="en-IN" sz="2600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resorption</a:t>
            </a:r>
            <a:r>
              <a:rPr lang="en-IN" sz="26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that occurs in the alveolar region above it, creating a concavity. </a:t>
            </a:r>
            <a:endParaRPr lang="en-IN" sz="2600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216000" indent="-215640" algn="just">
              <a:lnSpc>
                <a:spcPct val="160000"/>
              </a:lnSpc>
              <a:buClr>
                <a:srgbClr val="000000"/>
              </a:buClr>
              <a:buNone/>
            </a:pPr>
            <a:r>
              <a:rPr lang="en-IN" sz="26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&gt;The deepest point in this concavity is known as 'point B' in </a:t>
            </a:r>
            <a:r>
              <a:rPr lang="en-IN" sz="2600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cephalometric</a:t>
            </a:r>
            <a:r>
              <a:rPr lang="en-IN" sz="26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terminology.</a:t>
            </a:r>
            <a:endParaRPr lang="en-IN" sz="2600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endParaRPr lang="en-IN" spc="-1" dirty="0" smtClean="0">
              <a:solidFill>
                <a:srgbClr val="404040"/>
              </a:solidFill>
              <a:latin typeface="Times New Roman"/>
              <a:ea typeface="DejaVu Sans"/>
            </a:endParaRPr>
          </a:p>
          <a:p>
            <a:pPr marL="343080" indent="-340920" algn="just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seminar\IMG_20200121_143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486400" cy="2747319"/>
          </a:xfrm>
          <a:prstGeom prst="rect">
            <a:avLst/>
          </a:prstGeom>
          <a:noFill/>
        </p:spPr>
      </p:pic>
      <p:pic>
        <p:nvPicPr>
          <p:cNvPr id="3" name="Picture 2" descr="C:\Users\user\Desktop\seminar\IMG_20200121_143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954" y="3352800"/>
            <a:ext cx="5380892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CONDYLE</a:t>
            </a:r>
            <a:endParaRPr lang="en-US" sz="3200" b="1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3080" indent="-340920" algn="just">
              <a:lnSpc>
                <a:spcPct val="150000"/>
              </a:lnSpc>
              <a:spcBef>
                <a:spcPts val="1001"/>
              </a:spcBef>
              <a:buClr>
                <a:srgbClr val="B31166"/>
              </a:buClr>
              <a:buSzPct val="80000"/>
              <a:buNone/>
            </a:pPr>
            <a:r>
              <a:rPr lang="en-IN" sz="2400" spc="-1" dirty="0" smtClean="0">
                <a:solidFill>
                  <a:srgbClr val="40404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&gt;</a:t>
            </a: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The </a:t>
            </a:r>
            <a:r>
              <a:rPr lang="en-IN" sz="2400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mandibular</a:t>
            </a: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IN" sz="2400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condyle</a:t>
            </a: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has been recognized as an important growth site.</a:t>
            </a:r>
            <a:endParaRPr lang="en-IN" sz="2400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150000"/>
              </a:lnSpc>
              <a:spcBef>
                <a:spcPts val="1001"/>
              </a:spcBef>
              <a:buClr>
                <a:srgbClr val="B31166"/>
              </a:buClr>
              <a:buSzPct val="80000"/>
              <a:buNone/>
            </a:pP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&gt;The head of the </a:t>
            </a:r>
            <a:r>
              <a:rPr lang="en-IN" sz="2400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condyle</a:t>
            </a: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is covered by a thin layer of cartilage called the </a:t>
            </a:r>
            <a:r>
              <a:rPr lang="en-IN" sz="2400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condylar</a:t>
            </a: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cartilage.</a:t>
            </a:r>
            <a:endParaRPr lang="en-IN" sz="2400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150000"/>
              </a:lnSpc>
              <a:spcBef>
                <a:spcPts val="1001"/>
              </a:spcBef>
              <a:buClr>
                <a:srgbClr val="B31166"/>
              </a:buClr>
              <a:buSzPct val="80000"/>
              <a:buNone/>
            </a:pP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&gt;The presence of the </a:t>
            </a:r>
            <a:r>
              <a:rPr lang="en-IN" sz="2400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condylar</a:t>
            </a: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cartilage is an adaptation to withstand the compression that occurs at the joint. </a:t>
            </a:r>
          </a:p>
          <a:p>
            <a:pPr marL="343080" indent="-340920" algn="just">
              <a:lnSpc>
                <a:spcPct val="150000"/>
              </a:lnSpc>
              <a:spcBef>
                <a:spcPts val="1001"/>
              </a:spcBef>
              <a:buClr>
                <a:srgbClr val="B31166"/>
              </a:buClr>
              <a:buSzPct val="80000"/>
              <a:buNone/>
            </a:pP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&gt;The </a:t>
            </a:r>
            <a:r>
              <a:rPr lang="en-IN" sz="2400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condylar</a:t>
            </a: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growth rate increases at puberty reaching a peak between 12 1/2-14 years. </a:t>
            </a:r>
            <a:endParaRPr lang="en-IN" sz="2400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None/>
            </a:pPr>
            <a:endParaRPr lang="en-IN" spc="-1" dirty="0" smtClean="0">
              <a:latin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114800" cy="44958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1001"/>
              </a:spcBef>
              <a:buNone/>
            </a:pPr>
            <a:r>
              <a:rPr lang="en-US" b="1" spc="-1" dirty="0" smtClean="0">
                <a:solidFill>
                  <a:srgbClr val="333333"/>
                </a:solidFill>
                <a:latin typeface="Times New Roman"/>
                <a:ea typeface="DejaVu Sans"/>
              </a:rPr>
              <a:t>(</a:t>
            </a:r>
            <a:r>
              <a:rPr lang="en-US" b="1" spc="-1" dirty="0" smtClean="0">
                <a:latin typeface="Times New Roman"/>
                <a:ea typeface="DejaVu Sans"/>
              </a:rPr>
              <a:t>A</a:t>
            </a:r>
            <a:r>
              <a:rPr lang="en-US" sz="2600" b="1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) </a:t>
            </a:r>
            <a:r>
              <a:rPr lang="en-US" sz="2600" b="1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Mandibular</a:t>
            </a:r>
            <a:r>
              <a:rPr lang="en-US" sz="2600" b="1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growth due to </a:t>
            </a:r>
            <a:r>
              <a:rPr lang="en-US" sz="2600" b="1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bonedeposition</a:t>
            </a:r>
            <a:r>
              <a:rPr lang="en-US" sz="2600" b="1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at the </a:t>
            </a:r>
            <a:r>
              <a:rPr lang="en-US" sz="2600" b="1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condylar</a:t>
            </a:r>
            <a:r>
              <a:rPr lang="en-US" sz="2600" b="1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cartilage.</a:t>
            </a:r>
            <a:endParaRPr lang="en-US" sz="26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  <a:buNone/>
            </a:pPr>
            <a:r>
              <a:rPr lang="en-US" sz="2600" b="1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(B)</a:t>
            </a:r>
            <a:r>
              <a:rPr lang="en-US" sz="2600" b="1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Mandibular</a:t>
            </a:r>
            <a:r>
              <a:rPr lang="en-US" sz="2600" b="1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growth at the </a:t>
            </a:r>
            <a:r>
              <a:rPr lang="en-US" sz="2600" b="1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condyle</a:t>
            </a:r>
            <a:r>
              <a:rPr lang="en-US" sz="2600" b="1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following the downward displacement of the mandible due to soft tissue growth.</a:t>
            </a:r>
            <a:endParaRPr lang="en-US" sz="2600" spc="-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4599510" y="1524000"/>
            <a:ext cx="4572000" cy="396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CORONOID</a:t>
            </a:r>
            <a:endParaRPr lang="en-US" sz="3200" b="1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3080" indent="-340920" algn="just">
              <a:lnSpc>
                <a:spcPct val="150000"/>
              </a:lnSpc>
              <a:spcBef>
                <a:spcPts val="1001"/>
              </a:spcBef>
              <a:buClr>
                <a:srgbClr val="B31166"/>
              </a:buClr>
              <a:buSzPct val="80000"/>
              <a:buNone/>
            </a:pPr>
            <a:r>
              <a:rPr lang="en-IN" sz="2400" spc="-1" dirty="0" smtClean="0">
                <a:solidFill>
                  <a:srgbClr val="40404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&gt;</a:t>
            </a: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The growth of the </a:t>
            </a:r>
            <a:r>
              <a:rPr lang="en-IN" sz="2400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coronoid</a:t>
            </a: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process follows the enlarging 'V' principle.</a:t>
            </a:r>
            <a:endParaRPr lang="en-IN" sz="2400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150000"/>
              </a:lnSpc>
              <a:spcBef>
                <a:spcPts val="1001"/>
              </a:spcBef>
              <a:buClr>
                <a:srgbClr val="B31166"/>
              </a:buClr>
              <a:buSzPct val="80000"/>
              <a:buNone/>
            </a:pP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&gt;The deposition occurs on the lingual surfaces of the left and right </a:t>
            </a:r>
            <a:r>
              <a:rPr lang="en-IN" sz="2400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coronoid</a:t>
            </a: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process.</a:t>
            </a:r>
            <a:endParaRPr lang="en-IN" sz="2400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150000"/>
              </a:lnSpc>
              <a:spcBef>
                <a:spcPts val="1001"/>
              </a:spcBef>
              <a:buClr>
                <a:srgbClr val="B31166"/>
              </a:buClr>
              <a:buSzPct val="80000"/>
              <a:buNone/>
            </a:pP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&gt;This follows the “V” principle. </a:t>
            </a:r>
          </a:p>
          <a:p>
            <a:pPr marL="343080" indent="-340920" algn="just">
              <a:lnSpc>
                <a:spcPct val="150000"/>
              </a:lnSpc>
              <a:spcBef>
                <a:spcPts val="1001"/>
              </a:spcBef>
              <a:buClr>
                <a:srgbClr val="B31166"/>
              </a:buClr>
              <a:buSzPct val="80000"/>
              <a:buNone/>
            </a:pP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&gt;Viewing it from the </a:t>
            </a:r>
            <a:r>
              <a:rPr lang="en-IN" sz="2400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occlusal</a:t>
            </a: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aspect, the deposition on the lingual of the </a:t>
            </a:r>
            <a:r>
              <a:rPr lang="en-IN" sz="2400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coronoid</a:t>
            </a:r>
            <a:r>
              <a:rPr lang="en-IN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process brings about a posterior growth movement in the 'V' pattern.</a:t>
            </a:r>
            <a:endParaRPr lang="en-IN" sz="2400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endParaRPr lang="en-IN" spc="-1" dirty="0" smtClean="0">
              <a:latin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866160" y="304800"/>
            <a:ext cx="6569370" cy="137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N" sz="3600" b="1" u="sng" strike="noStrike" spc="-1" dirty="0">
                <a:solidFill>
                  <a:srgbClr val="F58220"/>
                </a:solidFill>
                <a:uFillTx/>
                <a:latin typeface="Times New Roman"/>
                <a:ea typeface="DejaVu Sans"/>
              </a:rPr>
              <a:t>PRENATAL EMBRYOLOGY </a:t>
            </a:r>
            <a:r>
              <a:rPr lang="en-IN" sz="2800" b="1" u="sng" strike="noStrike" spc="-1" dirty="0" smtClean="0">
                <a:solidFill>
                  <a:srgbClr val="F58220"/>
                </a:solidFill>
                <a:uFillTx/>
                <a:latin typeface="Times New Roman"/>
                <a:ea typeface="DejaVu Sans"/>
              </a:rPr>
              <a:t>OF MANDIBLE</a:t>
            </a:r>
            <a:endParaRPr lang="en-IN" sz="2800" b="0" strike="noStrike" spc="-1" dirty="0"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304800" y="1676400"/>
            <a:ext cx="8395920" cy="65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0920" algn="just">
              <a:lnSpc>
                <a:spcPct val="150000"/>
              </a:lnSpc>
              <a:spcBef>
                <a:spcPts val="1001"/>
              </a:spcBef>
              <a:buClr>
                <a:srgbClr val="404040"/>
              </a:buClr>
              <a:buFont typeface="Wingdings 3" charset="2"/>
              <a:buChar char=""/>
            </a:pPr>
            <a:r>
              <a:rPr lang="en-IN" sz="2800" b="0" strike="noStrike" spc="-1" dirty="0" smtClean="0">
                <a:latin typeface="Times New Roman"/>
                <a:ea typeface="DejaVu Sans"/>
              </a:rPr>
              <a:t>About the 4th week of intra-uterine life, the developing brain and the </a:t>
            </a:r>
            <a:r>
              <a:rPr lang="en-IN" sz="2400" b="0" strike="noStrike" spc="-1" dirty="0" smtClean="0">
                <a:latin typeface="Times New Roman"/>
                <a:ea typeface="DejaVu Sans"/>
              </a:rPr>
              <a:t>pericardium</a:t>
            </a:r>
            <a:r>
              <a:rPr lang="en-IN" sz="2800" b="0" strike="noStrike" spc="-1" dirty="0" smtClean="0">
                <a:latin typeface="Times New Roman"/>
                <a:ea typeface="DejaVu Sans"/>
              </a:rPr>
              <a:t> form two prominent bulges on the ventral aspect of the embryo.</a:t>
            </a:r>
            <a:endParaRPr lang="en-IN" sz="2800" b="0" strike="noStrike" spc="-1" dirty="0" smtClean="0">
              <a:latin typeface="Arial"/>
            </a:endParaRPr>
          </a:p>
          <a:p>
            <a:pPr marL="343080" indent="-340920" algn="just">
              <a:lnSpc>
                <a:spcPct val="200000"/>
              </a:lnSpc>
              <a:spcBef>
                <a:spcPts val="1001"/>
              </a:spcBef>
              <a:buClr>
                <a:srgbClr val="404040"/>
              </a:buClr>
              <a:buFont typeface="Wingdings 3" charset="2"/>
              <a:buChar char=""/>
            </a:pPr>
            <a:r>
              <a:rPr lang="en-IN" sz="2800" b="0" strike="noStrike" spc="-1" dirty="0" smtClean="0">
                <a:latin typeface="Times New Roman"/>
                <a:ea typeface="DejaVu Sans"/>
              </a:rPr>
              <a:t>These bulges are separated by the primitive oral cavity or </a:t>
            </a:r>
            <a:r>
              <a:rPr lang="en-IN" sz="2800" b="0" strike="noStrike" spc="-1" dirty="0" err="1" smtClean="0">
                <a:latin typeface="Times New Roman"/>
                <a:ea typeface="DejaVu Sans"/>
              </a:rPr>
              <a:t>stomodeum</a:t>
            </a:r>
            <a:r>
              <a:rPr lang="en-IN" sz="2800" b="0" strike="noStrike" spc="-1" dirty="0" smtClean="0">
                <a:latin typeface="Times New Roman"/>
                <a:ea typeface="DejaVu Sans"/>
              </a:rPr>
              <a:t>. </a:t>
            </a:r>
            <a:endParaRPr lang="en-IN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seminar\images (1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12"/>
            <a:ext cx="9123960" cy="686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055380" cy="1400530"/>
          </a:xfrm>
        </p:spPr>
        <p:txBody>
          <a:bodyPr/>
          <a:lstStyle/>
          <a:p>
            <a:r>
              <a:rPr lang="en-IN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791200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Mandible is a unique bone, both by its structure and function. </a:t>
            </a:r>
            <a:endParaRPr lang="en-IN" dirty="0" smtClean="0"/>
          </a:p>
          <a:p>
            <a:pPr algn="just"/>
            <a:r>
              <a:rPr lang="en-IN" dirty="0" smtClean="0"/>
              <a:t>It </a:t>
            </a:r>
            <a:r>
              <a:rPr lang="en-IN" dirty="0"/>
              <a:t>houses the only movable joint of the skull at both its ends. </a:t>
            </a:r>
            <a:endParaRPr lang="en-IN" dirty="0" smtClean="0"/>
          </a:p>
          <a:p>
            <a:pPr algn="just"/>
            <a:r>
              <a:rPr lang="en-IN" dirty="0" smtClean="0"/>
              <a:t>Mandible </a:t>
            </a:r>
            <a:r>
              <a:rPr lang="en-IN" dirty="0"/>
              <a:t>has </a:t>
            </a:r>
            <a:endParaRPr lang="en-IN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 a </a:t>
            </a:r>
            <a:r>
              <a:rPr lang="en-IN" dirty="0"/>
              <a:t>corpus</a:t>
            </a:r>
            <a:r>
              <a:rPr lang="en-IN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 </a:t>
            </a:r>
            <a:r>
              <a:rPr lang="en-IN" dirty="0"/>
              <a:t>two </a:t>
            </a:r>
            <a:r>
              <a:rPr lang="en-IN" dirty="0" err="1"/>
              <a:t>ramii</a:t>
            </a:r>
            <a:r>
              <a:rPr lang="en-IN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 two </a:t>
            </a:r>
            <a:r>
              <a:rPr lang="en-IN" dirty="0"/>
              <a:t>coronoid </a:t>
            </a:r>
            <a:r>
              <a:rPr lang="en-IN" dirty="0" smtClean="0"/>
              <a:t>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two </a:t>
            </a:r>
            <a:r>
              <a:rPr lang="en-IN" dirty="0"/>
              <a:t>condylar processes</a:t>
            </a:r>
            <a:r>
              <a:rPr lang="en-IN" dirty="0" smtClean="0"/>
              <a:t>. </a:t>
            </a:r>
          </a:p>
          <a:p>
            <a:r>
              <a:rPr lang="en-IN" dirty="0"/>
              <a:t> Functions of mandible include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(</a:t>
            </a:r>
            <a:r>
              <a:rPr lang="en-IN" dirty="0" err="1"/>
              <a:t>i</a:t>
            </a:r>
            <a:r>
              <a:rPr lang="en-IN" dirty="0"/>
              <a:t>) providing mobility to the jaws by the TMJ;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 (ii) mastication by teeth and are the site of insertion of muscles of mastication;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(iii) maintenance of airway, </a:t>
            </a:r>
            <a:r>
              <a:rPr lang="en-IN" dirty="0" err="1"/>
              <a:t>ramal</a:t>
            </a:r>
            <a:r>
              <a:rPr lang="en-IN" dirty="0"/>
              <a:t> width coinciding with pharyngeal width. </a:t>
            </a:r>
          </a:p>
          <a:p>
            <a:pPr marL="0" indent="0">
              <a:buNone/>
            </a:pPr>
            <a:endParaRPr lang="en-IN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en-IN" dirty="0" smtClean="0"/>
          </a:p>
          <a:p>
            <a:pPr marL="0" indent="0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1122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304" y="1303981"/>
            <a:ext cx="6673174" cy="117053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304" y="2675814"/>
            <a:ext cx="6769428" cy="273862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Textbook of Orthodontics </a:t>
            </a:r>
            <a:r>
              <a:rPr lang="en-US" dirty="0" smtClean="0"/>
              <a:t>– </a:t>
            </a:r>
            <a:r>
              <a:rPr lang="en-US" dirty="0" err="1" smtClean="0"/>
              <a:t>Gurkeerat</a:t>
            </a:r>
            <a:r>
              <a:rPr lang="en-US" dirty="0" smtClean="0"/>
              <a:t> Singh, </a:t>
            </a:r>
            <a:r>
              <a:rPr lang="en-US" dirty="0" err="1" smtClean="0"/>
              <a:t>Jaypee</a:t>
            </a:r>
            <a:r>
              <a:rPr lang="en-US" dirty="0" smtClean="0"/>
              <a:t> </a:t>
            </a:r>
            <a:r>
              <a:rPr lang="en-US" dirty="0"/>
              <a:t>Brothers;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Edition </a:t>
            </a:r>
          </a:p>
          <a:p>
            <a:r>
              <a:rPr lang="en-US" dirty="0" smtClean="0"/>
              <a:t>Orthodontics – The Art and Science, S.I </a:t>
            </a:r>
            <a:r>
              <a:rPr lang="en-US" dirty="0" err="1" smtClean="0"/>
              <a:t>Bhalajhi</a:t>
            </a:r>
            <a:r>
              <a:rPr lang="en-US" dirty="0" smtClean="0"/>
              <a:t>, </a:t>
            </a:r>
            <a:r>
              <a:rPr lang="en-US" dirty="0" err="1" smtClean="0"/>
              <a:t>AryaMedi</a:t>
            </a:r>
            <a:r>
              <a:rPr lang="en-US" dirty="0" smtClean="0"/>
              <a:t> Publishing;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</a:t>
            </a:r>
            <a:r>
              <a:rPr lang="en-US" dirty="0"/>
              <a:t>of Orthodontics – Sridhar </a:t>
            </a:r>
            <a:r>
              <a:rPr lang="en-US" dirty="0" err="1"/>
              <a:t>Premkumar</a:t>
            </a:r>
            <a:r>
              <a:rPr lang="en-US" dirty="0"/>
              <a:t>, </a:t>
            </a:r>
            <a:r>
              <a:rPr lang="en-US" dirty="0" smtClean="0"/>
              <a:t>Elsevier; 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/>
              <a:t>Orthodontics: Diagnosis and Management of Malocclusion and </a:t>
            </a:r>
            <a:r>
              <a:rPr lang="en-US" dirty="0" err="1"/>
              <a:t>Dentofacial</a:t>
            </a:r>
            <a:r>
              <a:rPr lang="en-US" dirty="0"/>
              <a:t> </a:t>
            </a:r>
            <a:r>
              <a:rPr lang="en-US" dirty="0" smtClean="0"/>
              <a:t>Deformities – O.P </a:t>
            </a:r>
            <a:r>
              <a:rPr lang="en-US" dirty="0" err="1" smtClean="0"/>
              <a:t>Kharbanda</a:t>
            </a:r>
            <a:r>
              <a:rPr lang="en-US" dirty="0" smtClean="0"/>
              <a:t>, Elsevier; 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03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031422"/>
            <a:ext cx="7886700" cy="10938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72012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19201"/>
            <a:ext cx="7630500" cy="50292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Algerian" pitchFamily="82" charset="0"/>
              </a:rPr>
              <a:t>THANK </a:t>
            </a:r>
          </a:p>
          <a:p>
            <a:pPr marL="0" indent="0" algn="ctr">
              <a:buNone/>
            </a:pPr>
            <a:r>
              <a:rPr lang="en-US" sz="9600" dirty="0" smtClean="0">
                <a:latin typeface="Algerian" pitchFamily="82" charset="0"/>
              </a:rPr>
              <a:t>YOU</a:t>
            </a:r>
            <a:endParaRPr lang="en-US" sz="96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866160" y="973800"/>
            <a:ext cx="656937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2"/>
          <p:cNvSpPr/>
          <p:nvPr/>
        </p:nvSpPr>
        <p:spPr>
          <a:xfrm>
            <a:off x="228600" y="838200"/>
            <a:ext cx="8315460" cy="403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920" algn="just">
              <a:lnSpc>
                <a:spcPct val="210000"/>
              </a:lnSpc>
              <a:spcBef>
                <a:spcPts val="1001"/>
              </a:spcBef>
              <a:buClr>
                <a:srgbClr val="000000"/>
              </a:buClr>
              <a:buFont typeface="Wingdings 3" charset="2"/>
              <a:buChar char=""/>
            </a:pPr>
            <a:r>
              <a:rPr lang="en-IN" sz="2400" spc="-1" dirty="0" smtClean="0">
                <a:latin typeface="Times New Roman"/>
                <a:ea typeface="DejaVu Sans"/>
              </a:rPr>
              <a:t>The floor of the </a:t>
            </a:r>
            <a:r>
              <a:rPr lang="en-IN" sz="2400" spc="-1" dirty="0" err="1" smtClean="0">
                <a:latin typeface="Times New Roman"/>
                <a:ea typeface="DejaVu Sans"/>
              </a:rPr>
              <a:t>stomodeum</a:t>
            </a:r>
            <a:r>
              <a:rPr lang="en-IN" sz="2400" spc="-1" dirty="0" smtClean="0">
                <a:latin typeface="Times New Roman"/>
                <a:ea typeface="DejaVu Sans"/>
              </a:rPr>
              <a:t> is formed by the </a:t>
            </a:r>
            <a:r>
              <a:rPr lang="en-IN" sz="2400" spc="-1" dirty="0" err="1" smtClean="0">
                <a:latin typeface="Times New Roman"/>
                <a:ea typeface="DejaVu Sans"/>
              </a:rPr>
              <a:t>bucco</a:t>
            </a:r>
            <a:r>
              <a:rPr lang="en-IN" sz="2400" spc="-1" dirty="0" smtClean="0">
                <a:latin typeface="Times New Roman"/>
                <a:ea typeface="DejaVu Sans"/>
              </a:rPr>
              <a:t>-pharyngeal membrane, which separates from the foregut.</a:t>
            </a:r>
            <a:r>
              <a:rPr lang="en-IN" sz="2400" b="0" strike="noStrike" spc="-1" dirty="0" smtClean="0">
                <a:latin typeface="Times New Roman"/>
                <a:ea typeface="DejaVu Sans"/>
              </a:rPr>
              <a:t> </a:t>
            </a:r>
          </a:p>
          <a:p>
            <a:pPr marL="343080" indent="-340920" algn="just">
              <a:lnSpc>
                <a:spcPct val="210000"/>
              </a:lnSpc>
              <a:spcBef>
                <a:spcPts val="1001"/>
              </a:spcBef>
              <a:buClr>
                <a:srgbClr val="000000"/>
              </a:buClr>
              <a:buFont typeface="Wingdings 3" charset="2"/>
              <a:buChar char=""/>
            </a:pPr>
            <a:r>
              <a:rPr lang="en-IN" sz="2400" b="0" strike="noStrike" spc="-1" dirty="0" smtClean="0">
                <a:latin typeface="Times New Roman"/>
                <a:ea typeface="DejaVu Sans"/>
              </a:rPr>
              <a:t>They </a:t>
            </a:r>
            <a:r>
              <a:rPr lang="en-IN" sz="2400" b="0" strike="noStrike" spc="-1" dirty="0">
                <a:latin typeface="Times New Roman"/>
                <a:ea typeface="DejaVu Sans"/>
              </a:rPr>
              <a:t>are </a:t>
            </a:r>
            <a:r>
              <a:rPr lang="en-IN" sz="2400" b="0" strike="noStrike" spc="-1" dirty="0" smtClean="0">
                <a:latin typeface="Times New Roman"/>
                <a:ea typeface="DejaVu Sans"/>
              </a:rPr>
              <a:t>separated by </a:t>
            </a:r>
            <a:r>
              <a:rPr lang="en-IN" sz="2400" b="0" strike="noStrike" spc="-1" dirty="0">
                <a:latin typeface="Times New Roman"/>
                <a:ea typeface="DejaVu Sans"/>
              </a:rPr>
              <a:t>four </a:t>
            </a:r>
            <a:r>
              <a:rPr lang="en-IN" sz="2400" b="0" strike="noStrike" spc="-1" dirty="0" err="1">
                <a:latin typeface="Times New Roman"/>
                <a:ea typeface="DejaVu Sans"/>
              </a:rPr>
              <a:t>branchial</a:t>
            </a:r>
            <a:r>
              <a:rPr lang="en-IN" sz="2400" b="0" strike="noStrike" spc="-1" dirty="0">
                <a:latin typeface="Times New Roman"/>
                <a:ea typeface="DejaVu Sans"/>
              </a:rPr>
              <a:t> grooves.</a:t>
            </a:r>
            <a:endParaRPr lang="en-IN" sz="2400" b="0" strike="noStrike" spc="-1" dirty="0">
              <a:latin typeface="Arial"/>
            </a:endParaRPr>
          </a:p>
          <a:p>
            <a:pPr marL="343080" indent="-340920" algn="just">
              <a:lnSpc>
                <a:spcPct val="210000"/>
              </a:lnSpc>
              <a:spcBef>
                <a:spcPts val="1001"/>
              </a:spcBef>
              <a:buClr>
                <a:srgbClr val="000000"/>
              </a:buClr>
              <a:buFont typeface="Wingdings 3" charset="2"/>
              <a:buChar char=""/>
            </a:pPr>
            <a:r>
              <a:rPr lang="en-IN" sz="2400" b="0" strike="noStrike" spc="-1" dirty="0">
                <a:latin typeface="Times New Roman"/>
                <a:ea typeface="DejaVu Sans"/>
              </a:rPr>
              <a:t>The first arch </a:t>
            </a:r>
            <a:r>
              <a:rPr lang="en-IN" sz="2400" b="0" strike="noStrike" spc="-1" dirty="0" smtClean="0">
                <a:latin typeface="Times New Roman"/>
                <a:ea typeface="DejaVu Sans"/>
              </a:rPr>
              <a:t>is called </a:t>
            </a:r>
            <a:r>
              <a:rPr lang="en-IN" sz="2400" b="0" strike="noStrike" spc="-1" dirty="0">
                <a:latin typeface="Times New Roman"/>
                <a:ea typeface="DejaVu Sans"/>
              </a:rPr>
              <a:t>the </a:t>
            </a:r>
            <a:r>
              <a:rPr lang="en-IN" sz="2400" b="0" strike="noStrike" spc="-1" dirty="0" err="1">
                <a:latin typeface="Times New Roman"/>
                <a:ea typeface="DejaVu Sans"/>
              </a:rPr>
              <a:t>mandibular</a:t>
            </a:r>
            <a:r>
              <a:rPr lang="en-IN" sz="2400" b="0" strike="noStrike" spc="-1" dirty="0">
                <a:latin typeface="Times New Roman"/>
                <a:ea typeface="DejaVu Sans"/>
              </a:rPr>
              <a:t> arch and the </a:t>
            </a:r>
            <a:r>
              <a:rPr lang="en-IN" sz="2400" b="0" strike="noStrike" spc="-1" dirty="0" smtClean="0">
                <a:latin typeface="Times New Roman"/>
                <a:ea typeface="DejaVu Sans"/>
              </a:rPr>
              <a:t>second arch</a:t>
            </a:r>
            <a:r>
              <a:rPr lang="en-IN" sz="2400" b="0" strike="noStrike" spc="-1" dirty="0">
                <a:latin typeface="Times New Roman"/>
                <a:ea typeface="DejaVu Sans"/>
              </a:rPr>
              <a:t>, hyoid arch. The other arches do </a:t>
            </a:r>
            <a:r>
              <a:rPr lang="en-IN" sz="2400" b="0" strike="noStrike" spc="-1" dirty="0" smtClean="0">
                <a:latin typeface="Times New Roman"/>
                <a:ea typeface="DejaVu Sans"/>
              </a:rPr>
              <a:t>not have </a:t>
            </a:r>
            <a:r>
              <a:rPr lang="en-IN" sz="2400" b="0" strike="noStrike" spc="-1" dirty="0">
                <a:latin typeface="Times New Roman"/>
                <a:ea typeface="DejaVu Sans"/>
              </a:rPr>
              <a:t>any specific names.</a:t>
            </a:r>
            <a:endParaRPr lang="en-IN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866160" y="973800"/>
            <a:ext cx="656937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2"/>
          <p:cNvSpPr/>
          <p:nvPr/>
        </p:nvSpPr>
        <p:spPr>
          <a:xfrm>
            <a:off x="381000" y="457200"/>
            <a:ext cx="8045460" cy="48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200000"/>
              </a:lnSpc>
              <a:spcBef>
                <a:spcPts val="1001"/>
              </a:spcBef>
            </a:pP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Each of these five arches contain: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2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AutoNum type="arabicPeriod"/>
            </a:pP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A central cartilage rod that forms </a:t>
            </a: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the skeleton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of the arch.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2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AutoNum type="arabicPeriod"/>
            </a:pP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A muscular component termed </a:t>
            </a: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as </a:t>
            </a:r>
            <a:r>
              <a:rPr lang="en-IN" sz="2400" b="0" strike="noStrike" spc="-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branchiomere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2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AutoNum type="arabicPeriod"/>
            </a:pP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A vascular component.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2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AutoNum type="arabicPeriod"/>
            </a:pP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A neural element</a:t>
            </a: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. The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mandibular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arch forms the </a:t>
            </a: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lateral will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of the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stomodeum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838200" y="152400"/>
            <a:ext cx="6569370" cy="8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N" sz="3600" b="1" u="sng" strike="noStrike" spc="-1" dirty="0" err="1">
                <a:solidFill>
                  <a:srgbClr val="F58220"/>
                </a:solidFill>
                <a:uFillTx/>
                <a:latin typeface="Times New Roman"/>
                <a:ea typeface="DejaVu Sans"/>
              </a:rPr>
              <a:t>Meckel's</a:t>
            </a:r>
            <a:r>
              <a:rPr lang="en-IN" sz="3600" b="1" u="sng" strike="noStrike" spc="-1" dirty="0">
                <a:solidFill>
                  <a:srgbClr val="F58220"/>
                </a:solidFill>
                <a:uFillTx/>
                <a:latin typeface="Times New Roman"/>
                <a:ea typeface="DejaVu Sans"/>
              </a:rPr>
              <a:t> cartilage</a:t>
            </a:r>
            <a:endParaRPr lang="en-IN" sz="3600" b="0" strike="noStrike" spc="-1" dirty="0"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685800" y="990600"/>
            <a:ext cx="7829460" cy="533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920" algn="just">
              <a:lnSpc>
                <a:spcPct val="17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IN" sz="2400" b="0" strike="noStrike" spc="-1" dirty="0">
                <a:latin typeface="Times New Roman"/>
                <a:ea typeface="DejaVu Sans"/>
              </a:rPr>
              <a:t>The </a:t>
            </a:r>
            <a:r>
              <a:rPr lang="en-IN" sz="2400" b="0" strike="noStrike" spc="-1" dirty="0" err="1">
                <a:latin typeface="Times New Roman"/>
                <a:ea typeface="DejaVu Sans"/>
              </a:rPr>
              <a:t>Meckel's</a:t>
            </a:r>
            <a:r>
              <a:rPr lang="en-IN" sz="2400" b="0" strike="noStrike" spc="-1" dirty="0">
                <a:latin typeface="Times New Roman"/>
                <a:ea typeface="DejaVu Sans"/>
              </a:rPr>
              <a:t> cartilage is derived from the first </a:t>
            </a:r>
            <a:r>
              <a:rPr lang="en-IN" sz="2400" b="0" strike="noStrike" spc="-1" dirty="0" err="1">
                <a:latin typeface="Times New Roman"/>
                <a:ea typeface="DejaVu Sans"/>
              </a:rPr>
              <a:t>branchial</a:t>
            </a:r>
            <a:r>
              <a:rPr lang="en-IN" sz="2400" b="0" strike="noStrike" spc="-1" dirty="0">
                <a:latin typeface="Times New Roman"/>
                <a:ea typeface="DejaVu Sans"/>
              </a:rPr>
              <a:t> arch and the </a:t>
            </a:r>
            <a:r>
              <a:rPr lang="en-IN" sz="2400" b="0" strike="noStrike" spc="-1" dirty="0" smtClean="0">
                <a:latin typeface="Times New Roman"/>
                <a:ea typeface="DejaVu Sans"/>
              </a:rPr>
              <a:t>40 – 45 day </a:t>
            </a:r>
            <a:r>
              <a:rPr lang="en-IN" sz="2400" b="0" strike="noStrike" spc="-1" dirty="0">
                <a:latin typeface="Times New Roman"/>
                <a:ea typeface="DejaVu Sans"/>
              </a:rPr>
              <a:t>of Intrauterine life,</a:t>
            </a:r>
            <a:endParaRPr lang="en-IN" sz="2400" b="0" strike="noStrike" spc="-1" dirty="0">
              <a:latin typeface="Arial"/>
            </a:endParaRPr>
          </a:p>
          <a:p>
            <a:pPr marL="343080" indent="-340920" algn="just">
              <a:lnSpc>
                <a:spcPct val="17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IN" sz="2400" b="0" strike="noStrike" spc="-1" dirty="0">
                <a:latin typeface="Times New Roman"/>
                <a:ea typeface="DejaVu Sans"/>
              </a:rPr>
              <a:t> It extends from the </a:t>
            </a:r>
            <a:r>
              <a:rPr lang="en-IN" sz="2400" b="0" strike="noStrike" spc="-1" dirty="0" smtClean="0">
                <a:latin typeface="Times New Roman"/>
                <a:ea typeface="DejaVu Sans"/>
              </a:rPr>
              <a:t>cartilaginous </a:t>
            </a:r>
            <a:r>
              <a:rPr lang="en-IN" sz="2400" b="0" strike="noStrike" spc="-1" dirty="0" err="1">
                <a:latin typeface="Times New Roman"/>
                <a:ea typeface="DejaVu Sans"/>
              </a:rPr>
              <a:t>otic</a:t>
            </a:r>
            <a:r>
              <a:rPr lang="en-IN" sz="2400" b="0" strike="noStrike" spc="-1" dirty="0">
                <a:latin typeface="Times New Roman"/>
                <a:ea typeface="DejaVu Sans"/>
              </a:rPr>
              <a:t> capsule to the midline </a:t>
            </a:r>
            <a:r>
              <a:rPr lang="en-IN" sz="2400" b="0" strike="noStrike" spc="-1" dirty="0" smtClean="0">
                <a:latin typeface="Times New Roman"/>
                <a:ea typeface="DejaVu Sans"/>
              </a:rPr>
              <a:t>haemolysis </a:t>
            </a:r>
            <a:r>
              <a:rPr lang="en-IN" sz="2400" b="0" strike="noStrike" spc="-1" dirty="0">
                <a:latin typeface="Times New Roman"/>
                <a:ea typeface="DejaVu Sans"/>
              </a:rPr>
              <a:t>and provides a template for guiding the growth of the mandible</a:t>
            </a:r>
            <a:endParaRPr lang="en-IN" sz="2400" b="0" strike="noStrike" spc="-1" dirty="0">
              <a:latin typeface="Arial"/>
            </a:endParaRPr>
          </a:p>
          <a:p>
            <a:pPr marL="343080" indent="-340920" algn="just">
              <a:lnSpc>
                <a:spcPct val="17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IN" sz="2400" b="0" strike="noStrike" spc="-1" dirty="0" smtClean="0">
                <a:latin typeface="Times New Roman"/>
                <a:ea typeface="DejaVu Sans"/>
              </a:rPr>
              <a:t>A </a:t>
            </a:r>
            <a:r>
              <a:rPr lang="en-IN" sz="2400" b="0" strike="noStrike" spc="-1" dirty="0">
                <a:latin typeface="Times New Roman"/>
                <a:ea typeface="DejaVu Sans"/>
              </a:rPr>
              <a:t>major portion of the </a:t>
            </a:r>
            <a:r>
              <a:rPr lang="en-IN" sz="2400" b="0" strike="noStrike" spc="-1" dirty="0" err="1">
                <a:latin typeface="Times New Roman"/>
                <a:ea typeface="DejaVu Sans"/>
              </a:rPr>
              <a:t>Meckel’s</a:t>
            </a:r>
            <a:r>
              <a:rPr lang="en-IN" sz="2400" b="0" strike="noStrike" spc="-1" dirty="0">
                <a:latin typeface="Times New Roman"/>
                <a:ea typeface="DejaVu Sans"/>
              </a:rPr>
              <a:t> cartilage disappears during growth and the remaining part develops into the following structures:</a:t>
            </a:r>
            <a:endParaRPr lang="en-IN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866160" y="973800"/>
            <a:ext cx="656937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2"/>
          <p:cNvSpPr/>
          <p:nvPr/>
        </p:nvSpPr>
        <p:spPr>
          <a:xfrm>
            <a:off x="990600" y="228600"/>
            <a:ext cx="6617700" cy="34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920">
              <a:lnSpc>
                <a:spcPct val="22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The first structure to develop in the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primordium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of the lower jaw is the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mandibular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division of the trigeminal nerve. 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0920">
              <a:lnSpc>
                <a:spcPct val="22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This is followed by the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mesenchymal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condensation forming the first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branchial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arch.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0920">
              <a:lnSpc>
                <a:spcPct val="22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Neurotrophic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factors produced by the nerve induce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osteogenesis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in the ossification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centers</a:t>
            </a:r>
            <a:r>
              <a:rPr lang="en-IN" sz="2400" b="0" strike="noStrike" spc="-1" dirty="0">
                <a:solidFill>
                  <a:srgbClr val="40404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866160" y="973800"/>
            <a:ext cx="656937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2"/>
          <p:cNvSpPr/>
          <p:nvPr/>
        </p:nvSpPr>
        <p:spPr>
          <a:xfrm>
            <a:off x="304800" y="1143000"/>
            <a:ext cx="8153460" cy="48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0920" algn="just">
              <a:lnSpc>
                <a:spcPct val="2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IN" sz="2400" b="0" strike="noStrike" spc="-1" dirty="0">
                <a:solidFill>
                  <a:srgbClr val="40404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A single ossification centre for each half of the mandible arises in the 6th week of intra-uterine life in the region of the bifurcation of the inferior alveolar nerve into mental and incisive branches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343080" indent="-340920" algn="just">
              <a:lnSpc>
                <a:spcPct val="2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IN" sz="2400" b="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The 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ossifying membrane is located lateral to the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Meckel's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 cartilage and its accompanying </a:t>
            </a:r>
            <a:r>
              <a:rPr lang="en-IN" sz="2400" b="0" strike="noStrike" spc="-1" dirty="0" err="1">
                <a:latin typeface="Times New Roman" pitchFamily="18" charset="0"/>
                <a:ea typeface="DejaVu Sans"/>
                <a:cs typeface="Times New Roman" pitchFamily="18" charset="0"/>
              </a:rPr>
              <a:t>neuro</a:t>
            </a:r>
            <a:r>
              <a:rPr lang="en-IN" sz="2400" b="0" strike="noStrike" spc="-1" dirty="0">
                <a:latin typeface="Times New Roman" pitchFamily="18" charset="0"/>
                <a:ea typeface="DejaVu Sans"/>
                <a:cs typeface="Times New Roman" pitchFamily="18" charset="0"/>
              </a:rPr>
              <a:t>-vascular bundle.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332</TotalTime>
  <Words>1573</Words>
  <Application>Microsoft Office PowerPoint</Application>
  <PresentationFormat>On-screen Show (4:3)</PresentationFormat>
  <Paragraphs>139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Algerian</vt:lpstr>
      <vt:lpstr>Arial</vt:lpstr>
      <vt:lpstr>Book Antiqua</vt:lpstr>
      <vt:lpstr>Calibri</vt:lpstr>
      <vt:lpstr>Century Gothic</vt:lpstr>
      <vt:lpstr>DejaVu Sans</vt:lpstr>
      <vt:lpstr>Times New Roman</vt:lpstr>
      <vt:lpstr>Wingdings</vt:lpstr>
      <vt:lpstr>Wingdings 3</vt:lpstr>
      <vt:lpstr>Ion</vt:lpstr>
      <vt:lpstr>PowerPoint Presentation</vt:lpstr>
      <vt:lpstr>Specific learning Objectives 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NATAL GROWTH OF THE MANDIBLE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RAMUS OF MANDIBLE</vt:lpstr>
      <vt:lpstr>PowerPoint Presentation</vt:lpstr>
      <vt:lpstr>BODY OF MANDIBLE</vt:lpstr>
      <vt:lpstr>PowerPoint Presentation</vt:lpstr>
      <vt:lpstr>ANGLE OF MANDIBLE</vt:lpstr>
      <vt:lpstr>PowerPoint Presentation</vt:lpstr>
      <vt:lpstr>THE LINGUAL TUBEROSITY</vt:lpstr>
      <vt:lpstr>PowerPoint Presentation</vt:lpstr>
      <vt:lpstr>THE ALVEOLAR PROCESS</vt:lpstr>
      <vt:lpstr>PowerPoint Presentation</vt:lpstr>
      <vt:lpstr>THE CHIN</vt:lpstr>
      <vt:lpstr>PowerPoint Presentation</vt:lpstr>
      <vt:lpstr>THE CONDYLE</vt:lpstr>
      <vt:lpstr>PowerPoint Presentation</vt:lpstr>
      <vt:lpstr>THE CORONOID</vt:lpstr>
      <vt:lpstr>PowerPoint Presentation</vt:lpstr>
      <vt:lpstr>SUMMARY</vt:lpstr>
      <vt:lpstr>REFERENCES</vt:lpstr>
      <vt:lpstr>Question &amp; Answer Session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NATAL GROWTH OF MANDIBLE</dc:title>
  <dc:creator>user</dc:creator>
  <cp:lastModifiedBy>Gaurav Agrawal</cp:lastModifiedBy>
  <cp:revision>49</cp:revision>
  <dcterms:created xsi:type="dcterms:W3CDTF">2020-01-20T09:37:17Z</dcterms:created>
  <dcterms:modified xsi:type="dcterms:W3CDTF">2022-07-21T04:46:58Z</dcterms:modified>
</cp:coreProperties>
</file>